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0" r:id="rId4"/>
    <p:sldId id="266" r:id="rId5"/>
    <p:sldId id="267" r:id="rId6"/>
    <p:sldId id="263" r:id="rId7"/>
    <p:sldId id="265" r:id="rId8"/>
    <p:sldId id="264" r:id="rId9"/>
    <p:sldId id="269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BFBF"/>
    <a:srgbClr val="BF8DD7"/>
    <a:srgbClr val="86C881"/>
    <a:srgbClr val="FB8929"/>
    <a:srgbClr val="2F528F"/>
    <a:srgbClr val="D6C5E7"/>
    <a:srgbClr val="005493"/>
    <a:srgbClr val="FF9300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/>
    <p:restoredTop sz="94694"/>
  </p:normalViewPr>
  <p:slideViewPr>
    <p:cSldViewPr snapToGrid="0">
      <p:cViewPr varScale="1">
        <p:scale>
          <a:sx n="121" d="100"/>
          <a:sy n="121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A844F-9ABB-5BD7-C8FB-4241F7024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DEB581-4847-CF47-D247-9B08D054C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9208D-88B3-79AF-EE3C-FA5E9F447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57A61-1477-15EB-2439-F5CA1B1B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FDD2A-DB6A-FA18-3714-BD5F866E4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776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2D871-3AD5-6650-F261-4CBFD23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7CAB3-AFAB-A373-4F8F-016BA4241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DCA51-DF77-4BD0-325C-5E68D6E71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F0D85-29F8-32A8-4D84-F031D0911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5E6F3-017C-9F90-2340-6C5FBEB7D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20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AFAB28-F9E6-9690-087D-F94BB024A3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D0F0C5-79FF-7B97-47AC-F5C847128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62EBD-33E7-F28B-F84C-0C5010476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515CD-2B87-B777-3158-7800FD80F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63016-0CF0-E7AB-5A90-394C48A4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619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5EF46-766D-94C4-1497-F044FD654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8BD3B-30CE-4479-A228-5AE60A8873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29952-EEF1-35CB-E9C8-580D84C3D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7034E-CB31-A252-9E1B-AFF4568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23CA4-D3AE-C63B-279F-EBB4AAC55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68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BAF4D-B2E1-BB9C-B3D0-890B590FF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9023E-0CA7-B2E8-D368-B660CB671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82C98-BF9D-19A9-D066-7D4C94029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F8813-0596-9527-17C4-CE838BA99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36AB8-E033-DD24-9BE4-03A0F955B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526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6DC9E-1176-4B8F-C4BC-1B91DF4F0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BF382-AEAC-24B3-67C3-BA9230A3B4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4C3E65-6516-79F5-DDD8-6E6963A7F4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7B0D29-EAAC-0CC9-F160-4B4B8460D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6E852-574C-36DE-AF66-F6FA8C8F9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493578-FB5F-0220-ADD3-EE544019F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76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4C701-375C-74BE-4270-6466C5688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B77995-7FFF-6A97-9B13-F0F717896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6E3C4D-2F35-432B-116D-0D93EE5CB6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3D63D1-A3A5-E4E4-B092-C6622B7D20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D63C53-7F11-4FB6-693E-EFB37496C0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9A80E1-D2FD-38C7-8556-88F3D99AC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938680-5EEA-261E-97AE-D28EC7434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CCE92-D18D-81B6-1BBD-0D0D99D67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719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AE386-301D-1229-FFAB-99F91FA11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F96C00-A33D-49F1-5A22-77E1B7C9A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490C8-38F1-CAEE-43A8-34FA60F9A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A72572-C9CE-F6C9-0C52-E4635DE41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174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C1B40C-1020-DB9F-24DC-9A2D7DCF5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E99F0D-8FD6-AA70-9D6C-F8F2EB679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D9C429-B5E0-57D6-E88A-B3D33C783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251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A890E-7F2C-7733-FA91-699FF45D9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A8D8A-DCBE-9443-D38E-1443CBB93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A0A272-D2EA-926F-B7A0-C7FD5D341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E9739-AC7C-30D7-B02D-33FA35533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CB0E53-5FF8-9A84-D3B9-49F75F8FF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7C1D9-6737-5586-6E8B-8EBA37C1F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71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0E9D6-84BA-65FB-6F4F-F3ECE5350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74CD5A-B377-D11F-A5D2-0E639616E7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570C01-F8D9-37BD-B93A-2DC3C207F8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46FE27-90CA-4C77-C41F-7A394A025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B4F523-800F-6204-5B81-59907A6D4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F4D19-5789-3C13-D7DD-34C52CC8D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5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9CF7A9-92F6-932A-1C0F-2BC3D2796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41508D-A079-28EA-2E76-8C6178C983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FC1B1-5CE3-DAED-ECCF-F41629E882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90C02-BBB1-684F-BC2A-4AF996A55A3C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69F49-1C38-56F8-7DF7-BB3180CF11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D0040-06FF-0CD0-E72A-ADEF645C67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67BCE-9353-0944-92D4-406217718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685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A13-9F32-7920-F95F-6387FC024D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Ref response 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87C32B-47EA-1C98-FF27-B6373A5430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27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61E29F-D133-D6A5-B163-FC3542414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129" y="2057400"/>
            <a:ext cx="3657600" cy="2743200"/>
          </a:xfrm>
          <a:prstGeom prst="rect">
            <a:avLst/>
          </a:prstGeom>
        </p:spPr>
      </p:pic>
      <p:pic>
        <p:nvPicPr>
          <p:cNvPr id="4" name="Picture 3" descr="A close-up of a cell&#10;&#10;Description automatically generated">
            <a:extLst>
              <a:ext uri="{FF2B5EF4-FFF2-40B4-BE49-F238E27FC236}">
                <a16:creationId xmlns:a16="http://schemas.microsoft.com/office/drawing/2014/main" id="{77B134FB-F6B0-D810-3EDC-371641197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321" y="2417234"/>
            <a:ext cx="909061" cy="90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17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AE504-9999-AA7C-C227-3A8580C043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1. Triangle Mesh Neck Renders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F1774-AA89-E02B-8DE5-8ED397228E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1.2 Necks in different sized vesicles</a:t>
            </a:r>
          </a:p>
        </p:txBody>
      </p:sp>
    </p:spTree>
    <p:extLst>
      <p:ext uri="{BB962C8B-B14F-4D97-AF65-F5344CB8AC3E}">
        <p14:creationId xmlns:p14="http://schemas.microsoft.com/office/powerpoint/2010/main" val="96075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urple sphere with dots&#10;&#10;Description automatically generated">
            <a:extLst>
              <a:ext uri="{FF2B5EF4-FFF2-40B4-BE49-F238E27FC236}">
                <a16:creationId xmlns:a16="http://schemas.microsoft.com/office/drawing/2014/main" id="{72ED68BA-A715-A07E-95F3-97583F2A3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792" y="3429000"/>
            <a:ext cx="3299254" cy="2474441"/>
          </a:xfrm>
          <a:prstGeom prst="rect">
            <a:avLst/>
          </a:prstGeom>
        </p:spPr>
      </p:pic>
      <p:pic>
        <p:nvPicPr>
          <p:cNvPr id="7" name="Picture 6" descr="A low polygon of a planet&#10;&#10;Description automatically generated with medium confidence">
            <a:extLst>
              <a:ext uri="{FF2B5EF4-FFF2-40B4-BE49-F238E27FC236}">
                <a16:creationId xmlns:a16="http://schemas.microsoft.com/office/drawing/2014/main" id="{2E4C09DC-CDB1-5D9C-6A33-C7BE2C02C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876" y="703955"/>
            <a:ext cx="3387170" cy="2540378"/>
          </a:xfrm>
          <a:prstGeom prst="rect">
            <a:avLst/>
          </a:prstGeom>
        </p:spPr>
      </p:pic>
      <p:pic>
        <p:nvPicPr>
          <p:cNvPr id="6" name="Content Placeholder 5" descr="A purple round object with three dots&#10;&#10;Description automatically generated">
            <a:extLst>
              <a:ext uri="{FF2B5EF4-FFF2-40B4-BE49-F238E27FC236}">
                <a16:creationId xmlns:a16="http://schemas.microsoft.com/office/drawing/2014/main" id="{88DE743C-5AD9-27E3-7DE4-A13B81A864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9369"/>
          <a:stretch/>
        </p:blipFill>
        <p:spPr>
          <a:xfrm>
            <a:off x="741405" y="918396"/>
            <a:ext cx="5725740" cy="5325854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D91C10-BCB0-FC7E-5B7C-58A37907C427}"/>
              </a:ext>
            </a:extLst>
          </p:cNvPr>
          <p:cNvSpPr txBox="1"/>
          <p:nvPr/>
        </p:nvSpPr>
        <p:spPr>
          <a:xfrm>
            <a:off x="3021905" y="-427606"/>
            <a:ext cx="40799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Helvetica Light" panose="020B0403020202020204" pitchFamily="34" charset="0"/>
              </a:rPr>
              <a:t>Triangle mesh at the tight neck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1980D9-9748-F535-2B31-DA7EAF53D591}"/>
              </a:ext>
            </a:extLst>
          </p:cNvPr>
          <p:cNvSpPr txBox="1"/>
          <p:nvPr/>
        </p:nvSpPr>
        <p:spPr>
          <a:xfrm>
            <a:off x="5378792" y="5534109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Zoom across-view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62E099-9939-5FFE-A0E6-160AE42F7F64}"/>
              </a:ext>
            </a:extLst>
          </p:cNvPr>
          <p:cNvSpPr txBox="1"/>
          <p:nvPr/>
        </p:nvSpPr>
        <p:spPr>
          <a:xfrm>
            <a:off x="5290876" y="2907345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Zoom</a:t>
            </a:r>
          </a:p>
        </p:txBody>
      </p:sp>
    </p:spTree>
    <p:extLst>
      <p:ext uri="{BB962C8B-B14F-4D97-AF65-F5344CB8AC3E}">
        <p14:creationId xmlns:p14="http://schemas.microsoft.com/office/powerpoint/2010/main" val="3709771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A83DA-434B-8CE3-36FF-83A2920C5C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2. Different sized vesicles with neck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CE7F91-EB41-1DBE-2982-86A79D481B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58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urple and grey circles&#10;&#10;Description automatically generated">
            <a:extLst>
              <a:ext uri="{FF2B5EF4-FFF2-40B4-BE49-F238E27FC236}">
                <a16:creationId xmlns:a16="http://schemas.microsoft.com/office/drawing/2014/main" id="{C759CE34-D92D-6B98-3487-417280CAF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532" y="3912619"/>
            <a:ext cx="2532848" cy="253284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F981FEEB-C64A-B49E-8F92-035BED1B4A11}"/>
              </a:ext>
            </a:extLst>
          </p:cNvPr>
          <p:cNvGrpSpPr/>
          <p:nvPr/>
        </p:nvGrpSpPr>
        <p:grpSpPr>
          <a:xfrm>
            <a:off x="3480816" y="3418436"/>
            <a:ext cx="3429000" cy="3492261"/>
            <a:chOff x="3480816" y="3189835"/>
            <a:chExt cx="3429000" cy="3492261"/>
          </a:xfrm>
        </p:grpSpPr>
        <p:pic>
          <p:nvPicPr>
            <p:cNvPr id="15" name="Picture 14" descr="A close-up of a cell&#10;&#10;Description automatically generated">
              <a:extLst>
                <a:ext uri="{FF2B5EF4-FFF2-40B4-BE49-F238E27FC236}">
                  <a16:creationId xmlns:a16="http://schemas.microsoft.com/office/drawing/2014/main" id="{D7C3F499-110D-0206-BB59-B1A4C457AD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80816" y="3253096"/>
              <a:ext cx="3429000" cy="3429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A1551F-7275-DD01-D64B-713928B19682}"/>
                </a:ext>
              </a:extLst>
            </p:cNvPr>
            <p:cNvSpPr txBox="1"/>
            <p:nvPr/>
          </p:nvSpPr>
          <p:spPr>
            <a:xfrm>
              <a:off x="3897525" y="3189835"/>
              <a:ext cx="2595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Light" panose="020B0403020202020204" pitchFamily="34" charset="0"/>
                </a:rPr>
                <a:t>9722 membrane beads</a:t>
              </a:r>
            </a:p>
          </p:txBody>
        </p:sp>
      </p:grpSp>
      <p:pic>
        <p:nvPicPr>
          <p:cNvPr id="3" name="Picture 2" descr="A group of purple and white circles&#10;&#10;Description automatically generated">
            <a:extLst>
              <a:ext uri="{FF2B5EF4-FFF2-40B4-BE49-F238E27FC236}">
                <a16:creationId xmlns:a16="http://schemas.microsoft.com/office/drawing/2014/main" id="{924F4855-2553-49B9-B53D-075B103C1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9001" y="586510"/>
            <a:ext cx="2690446" cy="269044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27E64B38-CB4E-B332-3D67-239C48AF4047}"/>
              </a:ext>
            </a:extLst>
          </p:cNvPr>
          <p:cNvGrpSpPr/>
          <p:nvPr/>
        </p:nvGrpSpPr>
        <p:grpSpPr>
          <a:xfrm>
            <a:off x="3429941" y="-149438"/>
            <a:ext cx="3428998" cy="3578436"/>
            <a:chOff x="3429941" y="-149438"/>
            <a:chExt cx="3428998" cy="357843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300DAAB-00A5-5287-CDDE-FD4A14355CC0}"/>
                </a:ext>
              </a:extLst>
            </p:cNvPr>
            <p:cNvSpPr txBox="1"/>
            <p:nvPr/>
          </p:nvSpPr>
          <p:spPr>
            <a:xfrm>
              <a:off x="3897525" y="-149438"/>
              <a:ext cx="2595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Light" panose="020B0403020202020204" pitchFamily="34" charset="0"/>
                </a:rPr>
                <a:t>1922 membrane beads</a:t>
              </a:r>
            </a:p>
          </p:txBody>
        </p:sp>
        <p:pic>
          <p:nvPicPr>
            <p:cNvPr id="13" name="Picture 12" descr="A close-up of a cell&#10;&#10;Description automatically generated">
              <a:extLst>
                <a:ext uri="{FF2B5EF4-FFF2-40B4-BE49-F238E27FC236}">
                  <a16:creationId xmlns:a16="http://schemas.microsoft.com/office/drawing/2014/main" id="{B9C98635-1001-3456-512C-5E3AD6CBB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9941" y="0"/>
              <a:ext cx="3428998" cy="3428998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71C0519-0651-391F-3347-DC919316CB8A}"/>
              </a:ext>
            </a:extLst>
          </p:cNvPr>
          <p:cNvGrpSpPr/>
          <p:nvPr/>
        </p:nvGrpSpPr>
        <p:grpSpPr>
          <a:xfrm>
            <a:off x="3967865" y="474671"/>
            <a:ext cx="5851582" cy="2811728"/>
            <a:chOff x="3967865" y="474671"/>
            <a:chExt cx="5851582" cy="2811728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8985B67-F5D9-22F6-9BCC-D817E481EF58}"/>
                </a:ext>
              </a:extLst>
            </p:cNvPr>
            <p:cNvSpPr/>
            <p:nvPr/>
          </p:nvSpPr>
          <p:spPr>
            <a:xfrm>
              <a:off x="3967865" y="474784"/>
              <a:ext cx="920660" cy="92520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D23F0C2-3DAD-398B-74A7-2A0AEBE3C2C5}"/>
                </a:ext>
              </a:extLst>
            </p:cNvPr>
            <p:cNvCxnSpPr>
              <a:cxnSpLocks/>
            </p:cNvCxnSpPr>
            <p:nvPr/>
          </p:nvCxnSpPr>
          <p:spPr>
            <a:xfrm>
              <a:off x="4888525" y="474671"/>
              <a:ext cx="4930922" cy="102875"/>
            </a:xfrm>
            <a:prstGeom prst="lin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067AE51-2E4E-D2C0-28C7-42CFACADB467}"/>
                </a:ext>
              </a:extLst>
            </p:cNvPr>
            <p:cNvCxnSpPr>
              <a:cxnSpLocks/>
            </p:cNvCxnSpPr>
            <p:nvPr/>
          </p:nvCxnSpPr>
          <p:spPr>
            <a:xfrm>
              <a:off x="3967865" y="1405331"/>
              <a:ext cx="3151408" cy="1881068"/>
            </a:xfrm>
            <a:prstGeom prst="lin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31E6034-05F1-7FC1-EBD3-21EC43DFE88F}"/>
              </a:ext>
            </a:extLst>
          </p:cNvPr>
          <p:cNvGrpSpPr/>
          <p:nvPr/>
        </p:nvGrpSpPr>
        <p:grpSpPr>
          <a:xfrm>
            <a:off x="4521276" y="3745381"/>
            <a:ext cx="5567104" cy="2712786"/>
            <a:chOff x="4086346" y="573613"/>
            <a:chExt cx="5567104" cy="2712786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5FD7CE4-7829-BA77-E57F-050E8AAEE19E}"/>
                </a:ext>
              </a:extLst>
            </p:cNvPr>
            <p:cNvSpPr/>
            <p:nvPr/>
          </p:nvSpPr>
          <p:spPr>
            <a:xfrm>
              <a:off x="4086346" y="578172"/>
              <a:ext cx="563048" cy="54575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3948837-396F-252D-9443-C217913F32B0}"/>
                </a:ext>
              </a:extLst>
            </p:cNvPr>
            <p:cNvCxnSpPr>
              <a:cxnSpLocks/>
            </p:cNvCxnSpPr>
            <p:nvPr/>
          </p:nvCxnSpPr>
          <p:spPr>
            <a:xfrm>
              <a:off x="4649394" y="573613"/>
              <a:ext cx="5004056" cy="154538"/>
            </a:xfrm>
            <a:prstGeom prst="lin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884CBDA-7170-64EF-ECC3-878B3289F27B}"/>
                </a:ext>
              </a:extLst>
            </p:cNvPr>
            <p:cNvCxnSpPr>
              <a:cxnSpLocks/>
            </p:cNvCxnSpPr>
            <p:nvPr/>
          </p:nvCxnSpPr>
          <p:spPr>
            <a:xfrm>
              <a:off x="4086346" y="1123925"/>
              <a:ext cx="3032927" cy="2162474"/>
            </a:xfrm>
            <a:prstGeom prst="lin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4354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79674-D974-DA0F-1A44-66BB33CC8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3. Histogram of energy partitioning for 2 beads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C751BA-30CE-539C-F52C-4212393EAF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19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1B0955A-258F-76F5-C9E3-422C5E2D8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028" y="1379705"/>
            <a:ext cx="9109044" cy="291489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623F59-6BA9-3D0F-4485-4A1DA2E562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13158"/>
          <a:stretch/>
        </p:blipFill>
        <p:spPr>
          <a:xfrm>
            <a:off x="169984" y="1006475"/>
            <a:ext cx="3657600" cy="317631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D58B40-3E2A-083B-EE47-433EAEE8CF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03" t="89053" r="74267"/>
          <a:stretch/>
        </p:blipFill>
        <p:spPr>
          <a:xfrm>
            <a:off x="1053235" y="4182794"/>
            <a:ext cx="2363375" cy="39747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0E4CB44-CC6A-6B35-0053-2BC0740CF5C8}"/>
              </a:ext>
            </a:extLst>
          </p:cNvPr>
          <p:cNvSpPr/>
          <p:nvPr/>
        </p:nvSpPr>
        <p:spPr>
          <a:xfrm>
            <a:off x="4161692" y="1676400"/>
            <a:ext cx="1699846" cy="2098431"/>
          </a:xfrm>
          <a:prstGeom prst="rect">
            <a:avLst/>
          </a:prstGeom>
          <a:noFill/>
          <a:ln w="28575">
            <a:solidFill>
              <a:srgbClr val="FB89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D5221A-3DDC-73EB-0F2A-0989446757F8}"/>
              </a:ext>
            </a:extLst>
          </p:cNvPr>
          <p:cNvSpPr/>
          <p:nvPr/>
        </p:nvSpPr>
        <p:spPr>
          <a:xfrm>
            <a:off x="6344704" y="1676399"/>
            <a:ext cx="1699846" cy="2098431"/>
          </a:xfrm>
          <a:prstGeom prst="rect">
            <a:avLst/>
          </a:prstGeom>
          <a:noFill/>
          <a:ln w="28575">
            <a:solidFill>
              <a:srgbClr val="86C8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28FDAA-DAFA-4301-AD9C-F18CB4619036}"/>
              </a:ext>
            </a:extLst>
          </p:cNvPr>
          <p:cNvSpPr/>
          <p:nvPr/>
        </p:nvSpPr>
        <p:spPr>
          <a:xfrm>
            <a:off x="8520065" y="1676399"/>
            <a:ext cx="1699846" cy="2098431"/>
          </a:xfrm>
          <a:prstGeom prst="rect">
            <a:avLst/>
          </a:prstGeom>
          <a:noFill/>
          <a:ln w="28575">
            <a:solidFill>
              <a:srgbClr val="BF8D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2B75CA-7C8A-7A8A-7D10-6DDC0E468600}"/>
              </a:ext>
            </a:extLst>
          </p:cNvPr>
          <p:cNvSpPr/>
          <p:nvPr/>
        </p:nvSpPr>
        <p:spPr>
          <a:xfrm>
            <a:off x="10693143" y="1676399"/>
            <a:ext cx="1699846" cy="2098431"/>
          </a:xfrm>
          <a:prstGeom prst="rect">
            <a:avLst/>
          </a:prstGeom>
          <a:noFill/>
          <a:ln w="28575">
            <a:solidFill>
              <a:srgbClr val="6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5BBAC5-7D45-1616-D7D1-97A4218661F3}"/>
              </a:ext>
            </a:extLst>
          </p:cNvPr>
          <p:cNvSpPr/>
          <p:nvPr/>
        </p:nvSpPr>
        <p:spPr>
          <a:xfrm>
            <a:off x="960493" y="1455465"/>
            <a:ext cx="180031" cy="2470492"/>
          </a:xfrm>
          <a:prstGeom prst="rect">
            <a:avLst/>
          </a:prstGeom>
          <a:noFill/>
          <a:ln w="22225">
            <a:solidFill>
              <a:srgbClr val="FB89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EF2AE7-C8DF-9A57-15D6-D26B3F4E2CEB}"/>
              </a:ext>
            </a:extLst>
          </p:cNvPr>
          <p:cNvSpPr/>
          <p:nvPr/>
        </p:nvSpPr>
        <p:spPr>
          <a:xfrm>
            <a:off x="1159006" y="1455465"/>
            <a:ext cx="226978" cy="2470492"/>
          </a:xfrm>
          <a:prstGeom prst="rect">
            <a:avLst/>
          </a:prstGeom>
          <a:noFill/>
          <a:ln w="22225">
            <a:solidFill>
              <a:srgbClr val="86C8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408369-DF96-39A9-CE1F-BA1C636170F0}"/>
              </a:ext>
            </a:extLst>
          </p:cNvPr>
          <p:cNvSpPr/>
          <p:nvPr/>
        </p:nvSpPr>
        <p:spPr>
          <a:xfrm>
            <a:off x="1407265" y="1455465"/>
            <a:ext cx="1008000" cy="2470492"/>
          </a:xfrm>
          <a:prstGeom prst="rect">
            <a:avLst/>
          </a:prstGeom>
          <a:noFill/>
          <a:ln w="22225">
            <a:solidFill>
              <a:srgbClr val="BF8D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08358-F881-663C-4FB1-4EFA4408BCE6}"/>
              </a:ext>
            </a:extLst>
          </p:cNvPr>
          <p:cNvSpPr/>
          <p:nvPr/>
        </p:nvSpPr>
        <p:spPr>
          <a:xfrm>
            <a:off x="2436242" y="1455465"/>
            <a:ext cx="682008" cy="2470492"/>
          </a:xfrm>
          <a:prstGeom prst="rect">
            <a:avLst/>
          </a:prstGeom>
          <a:noFill/>
          <a:ln w="22225">
            <a:solidFill>
              <a:srgbClr val="6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63E9B1-4CF9-30A4-4F66-8B173E614A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264" t="12731" r="50594" b="68030"/>
          <a:stretch/>
        </p:blipFill>
        <p:spPr>
          <a:xfrm>
            <a:off x="1440810" y="1591525"/>
            <a:ext cx="923889" cy="5607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C5AFD79-21B4-51AE-80C1-9CBD3A1DF0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264" t="12731" r="50594" b="68030"/>
          <a:stretch/>
        </p:blipFill>
        <p:spPr>
          <a:xfrm>
            <a:off x="4193013" y="1764347"/>
            <a:ext cx="923889" cy="560796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93D7F23-7E08-BE92-8AD5-0FD00DDD8902}"/>
              </a:ext>
            </a:extLst>
          </p:cNvPr>
          <p:cNvCxnSpPr>
            <a:cxnSpLocks/>
          </p:cNvCxnSpPr>
          <p:nvPr/>
        </p:nvCxnSpPr>
        <p:spPr>
          <a:xfrm flipH="1">
            <a:off x="11703184" y="1950611"/>
            <a:ext cx="146396" cy="19584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305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23109-A1A1-0325-3FDE-0EEB1431CC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4. </a:t>
            </a:r>
            <a:r>
              <a:rPr lang="en-US" dirty="0" err="1"/>
              <a:t>Ashfin’s</a:t>
            </a:r>
            <a:r>
              <a:rPr lang="en-US" dirty="0"/>
              <a:t> data in the SI figure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D77181-70B0-411B-463C-760FD7DD9E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25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urple sphere with dots&#10;&#10;Description automatically generated">
            <a:extLst>
              <a:ext uri="{FF2B5EF4-FFF2-40B4-BE49-F238E27FC236}">
                <a16:creationId xmlns:a16="http://schemas.microsoft.com/office/drawing/2014/main" id="{3335587D-9D9F-729C-D8EA-2AC7CAD7D9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76" r="1925"/>
          <a:stretch/>
        </p:blipFill>
        <p:spPr>
          <a:xfrm>
            <a:off x="2963770" y="1070326"/>
            <a:ext cx="2421926" cy="2159867"/>
          </a:xfrm>
          <a:prstGeom prst="rect">
            <a:avLst/>
          </a:prstGeom>
        </p:spPr>
      </p:pic>
      <p:pic>
        <p:nvPicPr>
          <p:cNvPr id="7" name="Picture 6" descr="A low polygon of a planet&#10;&#10;Description automatically generated with medium confidence">
            <a:extLst>
              <a:ext uri="{FF2B5EF4-FFF2-40B4-BE49-F238E27FC236}">
                <a16:creationId xmlns:a16="http://schemas.microsoft.com/office/drawing/2014/main" id="{14301530-CA9D-AD4A-5E8E-55B52BAF9D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63" t="4635" r="7987" b="7286"/>
          <a:stretch/>
        </p:blipFill>
        <p:spPr>
          <a:xfrm>
            <a:off x="324463" y="879124"/>
            <a:ext cx="2421925" cy="2351069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824C2E48-1498-A6BD-9D11-E79ED547BCD7}"/>
              </a:ext>
            </a:extLst>
          </p:cNvPr>
          <p:cNvSpPr/>
          <p:nvPr/>
        </p:nvSpPr>
        <p:spPr>
          <a:xfrm>
            <a:off x="1337105" y="1593591"/>
            <a:ext cx="491161" cy="385590"/>
          </a:xfrm>
          <a:custGeom>
            <a:avLst/>
            <a:gdLst>
              <a:gd name="connsiteX0" fmla="*/ 0 w 491161"/>
              <a:gd name="connsiteY0" fmla="*/ 65646 h 385590"/>
              <a:gd name="connsiteX1" fmla="*/ 128470 w 491161"/>
              <a:gd name="connsiteY1" fmla="*/ 269685 h 385590"/>
              <a:gd name="connsiteX2" fmla="*/ 425060 w 491161"/>
              <a:gd name="connsiteY2" fmla="*/ 385590 h 385590"/>
              <a:gd name="connsiteX3" fmla="*/ 491161 w 491161"/>
              <a:gd name="connsiteY3" fmla="*/ 143219 h 385590"/>
              <a:gd name="connsiteX4" fmla="*/ 281841 w 491161"/>
              <a:gd name="connsiteY4" fmla="*/ 0 h 385590"/>
              <a:gd name="connsiteX5" fmla="*/ 0 w 491161"/>
              <a:gd name="connsiteY5" fmla="*/ 65646 h 385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1161" h="385590">
                <a:moveTo>
                  <a:pt x="0" y="65646"/>
                </a:moveTo>
                <a:lnTo>
                  <a:pt x="128470" y="269685"/>
                </a:lnTo>
                <a:lnTo>
                  <a:pt x="425060" y="385590"/>
                </a:lnTo>
                <a:lnTo>
                  <a:pt x="491161" y="143219"/>
                </a:lnTo>
                <a:lnTo>
                  <a:pt x="281841" y="0"/>
                </a:lnTo>
                <a:lnTo>
                  <a:pt x="0" y="65646"/>
                </a:lnTo>
                <a:close/>
              </a:path>
            </a:pathLst>
          </a:cu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493165-3059-B908-F238-12B809DC55C2}"/>
              </a:ext>
            </a:extLst>
          </p:cNvPr>
          <p:cNvSpPr txBox="1"/>
          <p:nvPr/>
        </p:nvSpPr>
        <p:spPr>
          <a:xfrm>
            <a:off x="425958" y="724022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Light" panose="020B0403020202020204" pitchFamily="34" charset="0"/>
              </a:rPr>
              <a:t>Neck Circumference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67B5A1-85F6-B0E3-6B72-85B020668D75}"/>
              </a:ext>
            </a:extLst>
          </p:cNvPr>
          <p:cNvSpPr txBox="1"/>
          <p:nvPr/>
        </p:nvSpPr>
        <p:spPr>
          <a:xfrm>
            <a:off x="3478382" y="724022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Light" panose="020B0403020202020204" pitchFamily="34" charset="0"/>
              </a:rPr>
              <a:t>Neck Angle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C864BD0-35F1-2863-6E9E-BD958E68C238}"/>
              </a:ext>
            </a:extLst>
          </p:cNvPr>
          <p:cNvCxnSpPr>
            <a:cxnSpLocks/>
          </p:cNvCxnSpPr>
          <p:nvPr/>
        </p:nvCxnSpPr>
        <p:spPr>
          <a:xfrm>
            <a:off x="4317297" y="1329186"/>
            <a:ext cx="645206" cy="264405"/>
          </a:xfrm>
          <a:prstGeom prst="line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8AE2D51-F471-879B-0216-BFAB3F9EF3F3}"/>
              </a:ext>
            </a:extLst>
          </p:cNvPr>
          <p:cNvCxnSpPr>
            <a:cxnSpLocks/>
          </p:cNvCxnSpPr>
          <p:nvPr/>
        </p:nvCxnSpPr>
        <p:spPr>
          <a:xfrm flipV="1">
            <a:off x="4317297" y="1097431"/>
            <a:ext cx="645206" cy="231755"/>
          </a:xfrm>
          <a:prstGeom prst="line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Arc 23">
            <a:extLst>
              <a:ext uri="{FF2B5EF4-FFF2-40B4-BE49-F238E27FC236}">
                <a16:creationId xmlns:a16="http://schemas.microsoft.com/office/drawing/2014/main" id="{7A700E4C-12FB-C5E2-DC5B-5ED3784CEC31}"/>
              </a:ext>
            </a:extLst>
          </p:cNvPr>
          <p:cNvSpPr/>
          <p:nvPr/>
        </p:nvSpPr>
        <p:spPr>
          <a:xfrm rot="3074650">
            <a:off x="4441222" y="1158669"/>
            <a:ext cx="367385" cy="368556"/>
          </a:xfrm>
          <a:prstGeom prst="arc">
            <a:avLst>
              <a:gd name="adj1" fmla="val 15367813"/>
              <a:gd name="adj2" fmla="val 323100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5C8F5A3-AF5C-3C3D-727F-7CAE8A10F599}"/>
                  </a:ext>
                </a:extLst>
              </p:cNvPr>
              <p:cNvSpPr txBox="1"/>
              <p:nvPr/>
            </p:nvSpPr>
            <p:spPr>
              <a:xfrm>
                <a:off x="4860114" y="1165241"/>
                <a:ext cx="242695" cy="3539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300" i="1" smtClean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sz="2300" dirty="0">
                  <a:solidFill>
                    <a:schemeClr val="accent4">
                      <a:lumMod val="60000"/>
                      <a:lumOff val="4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5C8F5A3-AF5C-3C3D-727F-7CAE8A10F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114" y="1165241"/>
                <a:ext cx="242695" cy="353943"/>
              </a:xfrm>
              <a:prstGeom prst="rect">
                <a:avLst/>
              </a:prstGeom>
              <a:blipFill>
                <a:blip r:embed="rId4"/>
                <a:stretch>
                  <a:fillRect l="-25000" r="-25000" b="-68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23845F5-FFE9-2CD2-90EB-241D337217D4}"/>
                  </a:ext>
                </a:extLst>
              </p:cNvPr>
              <p:cNvSpPr txBox="1"/>
              <p:nvPr/>
            </p:nvSpPr>
            <p:spPr>
              <a:xfrm>
                <a:off x="1748612" y="1355312"/>
                <a:ext cx="212943" cy="3539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300" b="0" i="1" smtClean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US" sz="2300" dirty="0">
                  <a:solidFill>
                    <a:schemeClr val="accent4">
                      <a:lumMod val="60000"/>
                      <a:lumOff val="4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23845F5-FFE9-2CD2-90EB-241D337217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8612" y="1355312"/>
                <a:ext cx="212943" cy="353943"/>
              </a:xfrm>
              <a:prstGeom prst="rect">
                <a:avLst/>
              </a:prstGeom>
              <a:blipFill>
                <a:blip r:embed="rId5"/>
                <a:stretch>
                  <a:fillRect l="-16667" r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7" name="Table 27">
                <a:extLst>
                  <a:ext uri="{FF2B5EF4-FFF2-40B4-BE49-F238E27FC236}">
                    <a16:creationId xmlns:a16="http://schemas.microsoft.com/office/drawing/2014/main" id="{4A5F56DF-D94C-1E6A-8498-3B01388C2B6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86270671"/>
                  </p:ext>
                </p:extLst>
              </p:nvPr>
            </p:nvGraphicFramePr>
            <p:xfrm>
              <a:off x="6013938" y="1165241"/>
              <a:ext cx="5528454" cy="1865178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934308">
                      <a:extLst>
                        <a:ext uri="{9D8B030D-6E8A-4147-A177-3AD203B41FA5}">
                          <a16:colId xmlns:a16="http://schemas.microsoft.com/office/drawing/2014/main" val="3952668124"/>
                        </a:ext>
                      </a:extLst>
                    </a:gridCol>
                    <a:gridCol w="1213595">
                      <a:extLst>
                        <a:ext uri="{9D8B030D-6E8A-4147-A177-3AD203B41FA5}">
                          <a16:colId xmlns:a16="http://schemas.microsoft.com/office/drawing/2014/main" val="3651283962"/>
                        </a:ext>
                      </a:extLst>
                    </a:gridCol>
                    <a:gridCol w="1121605">
                      <a:extLst>
                        <a:ext uri="{9D8B030D-6E8A-4147-A177-3AD203B41FA5}">
                          <a16:colId xmlns:a16="http://schemas.microsoft.com/office/drawing/2014/main" val="815088189"/>
                        </a:ext>
                      </a:extLst>
                    </a:gridCol>
                    <a:gridCol w="1258946">
                      <a:extLst>
                        <a:ext uri="{9D8B030D-6E8A-4147-A177-3AD203B41FA5}">
                          <a16:colId xmlns:a16="http://schemas.microsoft.com/office/drawing/2014/main" val="2314833879"/>
                        </a:ext>
                      </a:extLst>
                    </a:gridCol>
                  </a:tblGrid>
                  <a:tr h="430847">
                    <a:tc>
                      <a:txBody>
                        <a:bodyPr/>
                        <a:lstStyle/>
                        <a:p>
                          <a:r>
                            <a:rPr lang="en-US" sz="1500" dirty="0">
                              <a:solidFill>
                                <a:sysClr val="windowText" lastClr="000000"/>
                              </a:solidFill>
                            </a:rPr>
                            <a:t>Arc distance, 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500" dirty="0">
                              <a:solidFill>
                                <a:sysClr val="windowText" lastClr="000000"/>
                              </a:solidFill>
                            </a:rPr>
                            <a:t>1.5 D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500" dirty="0">
                              <a:solidFill>
                                <a:sysClr val="windowText" lastClr="000000"/>
                              </a:solidFill>
                            </a:rPr>
                            <a:t>4.0 D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500" dirty="0">
                              <a:solidFill>
                                <a:sysClr val="windowText" lastClr="000000"/>
                              </a:solidFill>
                            </a:rPr>
                            <a:t>% Change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184829"/>
                      </a:ext>
                    </a:extLst>
                  </a:tr>
                  <a:tr h="745794">
                    <a:tc>
                      <a:txBody>
                        <a:bodyPr/>
                        <a:lstStyle/>
                        <a:p>
                          <a:r>
                            <a:rPr lang="en-US" sz="1500" dirty="0">
                              <a:solidFill>
                                <a:sysClr val="windowText" lastClr="000000"/>
                              </a:solidFill>
                            </a:rPr>
                            <a:t>Neck Circumference,</a:t>
                          </a:r>
                          <a:r>
                            <a:rPr lang="en-US" sz="1500" baseline="0" dirty="0">
                              <a:solidFill>
                                <a:sysClr val="windowText" lastClr="000000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oMath>
                          </a14:m>
                          <a:endParaRPr lang="en-US" sz="150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4.9</m:t>
                                </m:r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±0.1</m:t>
                                </m:r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oMath>
                            </m:oMathPara>
                          </a14:m>
                          <a:endParaRPr lang="en-US" sz="150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4.5</m:t>
                                </m:r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±0.1</m:t>
                                </m:r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oMath>
                            </m:oMathPara>
                          </a14:m>
                          <a:endParaRPr lang="en-US" sz="150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  <a:ea typeface="+mn-ea"/>
                                  </a:rPr>
                                  <m:t>8.1</m:t>
                                </m:r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±4</m:t>
                                </m:r>
                              </m:oMath>
                            </m:oMathPara>
                          </a14:m>
                          <a:endParaRPr lang="en-US" sz="150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798282466"/>
                      </a:ext>
                    </a:extLst>
                  </a:tr>
                  <a:tr h="688537">
                    <a:tc>
                      <a:txBody>
                        <a:bodyPr/>
                        <a:lstStyle/>
                        <a:p>
                          <a:r>
                            <a:rPr lang="en-US" sz="1500" dirty="0">
                              <a:solidFill>
                                <a:sysClr val="windowText" lastClr="000000"/>
                              </a:solidFill>
                            </a:rPr>
                            <a:t>Neck Angle, </a:t>
                          </a:r>
                          <a14:m>
                            <m:oMath xmlns:m="http://schemas.openxmlformats.org/officeDocument/2006/math">
                              <m:r>
                                <a:rPr lang="en-US" sz="150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oMath>
                          </a14:m>
                          <a:endParaRPr lang="en-US" sz="150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69.0</m:t>
                                </m:r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±2°</m:t>
                                </m:r>
                              </m:oMath>
                            </m:oMathPara>
                          </a14:m>
                          <a:endParaRPr lang="en-US" sz="150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600" b="0" i="1" dirty="0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70.0</m:t>
                                </m:r>
                                <m:r>
                                  <a:rPr lang="en-GB" sz="1600" b="0" i="1" dirty="0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±2°</m:t>
                                </m:r>
                              </m:oMath>
                            </m:oMathPara>
                          </a14:m>
                          <a:endParaRPr lang="en-US" sz="150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600" b="0" i="1" dirty="0" smtClean="0">
                                    <a:latin typeface="Cambria Math" panose="02040503050406030204" pitchFamily="18" charset="0"/>
                                  </a:rPr>
                                  <m:t>−1.4</m:t>
                                </m:r>
                                <m:r>
                                  <a:rPr lang="en-GB" sz="1600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±5</m:t>
                                </m:r>
                              </m:oMath>
                            </m:oMathPara>
                          </a14:m>
                          <a:endParaRPr lang="en-US" sz="150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5943423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7" name="Table 27">
                <a:extLst>
                  <a:ext uri="{FF2B5EF4-FFF2-40B4-BE49-F238E27FC236}">
                    <a16:creationId xmlns:a16="http://schemas.microsoft.com/office/drawing/2014/main" id="{4A5F56DF-D94C-1E6A-8498-3B01388C2B6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86270671"/>
                  </p:ext>
                </p:extLst>
              </p:nvPr>
            </p:nvGraphicFramePr>
            <p:xfrm>
              <a:off x="6013938" y="1165241"/>
              <a:ext cx="5528454" cy="1865178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934308">
                      <a:extLst>
                        <a:ext uri="{9D8B030D-6E8A-4147-A177-3AD203B41FA5}">
                          <a16:colId xmlns:a16="http://schemas.microsoft.com/office/drawing/2014/main" val="3952668124"/>
                        </a:ext>
                      </a:extLst>
                    </a:gridCol>
                    <a:gridCol w="1213595">
                      <a:extLst>
                        <a:ext uri="{9D8B030D-6E8A-4147-A177-3AD203B41FA5}">
                          <a16:colId xmlns:a16="http://schemas.microsoft.com/office/drawing/2014/main" val="3651283962"/>
                        </a:ext>
                      </a:extLst>
                    </a:gridCol>
                    <a:gridCol w="1121605">
                      <a:extLst>
                        <a:ext uri="{9D8B030D-6E8A-4147-A177-3AD203B41FA5}">
                          <a16:colId xmlns:a16="http://schemas.microsoft.com/office/drawing/2014/main" val="815088189"/>
                        </a:ext>
                      </a:extLst>
                    </a:gridCol>
                    <a:gridCol w="1258946">
                      <a:extLst>
                        <a:ext uri="{9D8B030D-6E8A-4147-A177-3AD203B41FA5}">
                          <a16:colId xmlns:a16="http://schemas.microsoft.com/office/drawing/2014/main" val="2314833879"/>
                        </a:ext>
                      </a:extLst>
                    </a:gridCol>
                  </a:tblGrid>
                  <a:tr h="430847">
                    <a:tc>
                      <a:txBody>
                        <a:bodyPr/>
                        <a:lstStyle/>
                        <a:p>
                          <a:r>
                            <a:rPr lang="en-US" sz="1500" dirty="0">
                              <a:solidFill>
                                <a:sysClr val="windowText" lastClr="000000"/>
                              </a:solidFill>
                            </a:rPr>
                            <a:t>Arc distance, 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500" dirty="0">
                              <a:solidFill>
                                <a:sysClr val="windowText" lastClr="000000"/>
                              </a:solidFill>
                            </a:rPr>
                            <a:t>1.5 D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500" dirty="0">
                              <a:solidFill>
                                <a:sysClr val="windowText" lastClr="000000"/>
                              </a:solidFill>
                            </a:rPr>
                            <a:t>4.0 D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500" dirty="0">
                              <a:solidFill>
                                <a:sysClr val="windowText" lastClr="000000"/>
                              </a:solidFill>
                            </a:rPr>
                            <a:t>% Change</a:t>
                          </a: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6184829"/>
                      </a:ext>
                    </a:extLst>
                  </a:tr>
                  <a:tr h="74579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654" t="-59322" r="-186275" b="-966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62105" t="-59322" r="-200000" b="-966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79775" t="-59322" r="-113483" b="-966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341414" t="-59322" r="-2020" b="-9661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98282466"/>
                      </a:ext>
                    </a:extLst>
                  </a:tr>
                  <a:tr h="68853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654" t="-170909" r="-186275" b="-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162105" t="-170909" r="-200000" b="-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279775" t="-170909" r="-113483" b="-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341414" t="-170909" r="-2020" b="-363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5943423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543887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2099</TotalTime>
  <Words>89</Words>
  <Application>Microsoft Macintosh PowerPoint</Application>
  <PresentationFormat>Widescreen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Helvetica</vt:lpstr>
      <vt:lpstr>Helvetica Light</vt:lpstr>
      <vt:lpstr>Office Theme</vt:lpstr>
      <vt:lpstr>Ref response plots</vt:lpstr>
      <vt:lpstr>1. Triangle Mesh Neck Renders</vt:lpstr>
      <vt:lpstr>PowerPoint Presentation</vt:lpstr>
      <vt:lpstr>2. Different sized vesicles with neck</vt:lpstr>
      <vt:lpstr>PowerPoint Presentation</vt:lpstr>
      <vt:lpstr>3. Histogram of energy partitioning for 2 beads</vt:lpstr>
      <vt:lpstr>PowerPoint Presentation</vt:lpstr>
      <vt:lpstr>4. Ashfin’s data in the SI figure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 response plots</dc:title>
  <dc:creator>billie mead</dc:creator>
  <cp:lastModifiedBy>billie mead</cp:lastModifiedBy>
  <cp:revision>19</cp:revision>
  <dcterms:created xsi:type="dcterms:W3CDTF">2023-08-29T07:08:02Z</dcterms:created>
  <dcterms:modified xsi:type="dcterms:W3CDTF">2024-08-20T17:12:03Z</dcterms:modified>
</cp:coreProperties>
</file>

<file path=docProps/thumbnail.jpeg>
</file>